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sldIdLst>
    <p:sldId id="259" r:id="rId5"/>
    <p:sldId id="301" r:id="rId6"/>
    <p:sldId id="300" r:id="rId7"/>
    <p:sldId id="298" r:id="rId8"/>
    <p:sldId id="260" r:id="rId9"/>
    <p:sldId id="299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68EF8C-F2E1-3B48-8E66-FA858FBC16A2}" v="17" dt="2025-06-02T17:30:07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4855" autoAdjust="0"/>
  </p:normalViewPr>
  <p:slideViewPr>
    <p:cSldViewPr snapToGrid="0">
      <p:cViewPr varScale="1">
        <p:scale>
          <a:sx n="80" d="100"/>
          <a:sy n="80" d="100"/>
        </p:scale>
        <p:origin x="6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B852-D777-754E-8A58-5F6F05FE74B4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17D7-426A-3341-B965-A0AA1D9257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8316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B852-D777-754E-8A58-5F6F05FE74B4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17D7-426A-3341-B965-A0AA1D9257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08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B852-D777-754E-8A58-5F6F05FE74B4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17D7-426A-3341-B965-A0AA1D9257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5121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B852-D777-754E-8A58-5F6F05FE74B4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17D7-426A-3341-B965-A0AA1D9257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118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B852-D777-754E-8A58-5F6F05FE74B4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17D7-426A-3341-B965-A0AA1D9257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320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B852-D777-754E-8A58-5F6F05FE74B4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17D7-426A-3341-B965-A0AA1D9257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2414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B852-D777-754E-8A58-5F6F05FE74B4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17D7-426A-3341-B965-A0AA1D9257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08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B852-D777-754E-8A58-5F6F05FE74B4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17D7-426A-3341-B965-A0AA1D9257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282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B852-D777-754E-8A58-5F6F05FE74B4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17D7-426A-3341-B965-A0AA1D9257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132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B852-D777-754E-8A58-5F6F05FE74B4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17D7-426A-3341-B965-A0AA1D9257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43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B852-D777-754E-8A58-5F6F05FE74B4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17D7-426A-3341-B965-A0AA1D9257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4915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91B852-D777-754E-8A58-5F6F05FE74B4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3817D7-426A-3341-B965-A0AA1D9257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924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company/asociacionacede/" TargetMode="External"/><Relationship Id="rId5" Type="http://schemas.openxmlformats.org/officeDocument/2006/relationships/hyperlink" Target="https://www.acede.org/en/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asociacionacede/" TargetMode="External"/><Relationship Id="rId2" Type="http://schemas.openxmlformats.org/officeDocument/2006/relationships/hyperlink" Target="https://www.acede.org/e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C45AC87-1D03-4452-BBE4-712E10796A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3A66E38-056D-4A0A-BF1D-682AB05298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080500" y="6"/>
            <a:ext cx="31114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7D0A197-F7EC-4629-86FB-48D5D3B829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"/>
            <a:ext cx="12192000" cy="2835780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7251444-A29D-44A8-9E2E-263F0C215B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26042" y="9496"/>
            <a:ext cx="11765956" cy="2826288"/>
          </a:xfrm>
          <a:prstGeom prst="rect">
            <a:avLst/>
          </a:prstGeom>
          <a:gradFill>
            <a:gsLst>
              <a:gs pos="0">
                <a:srgbClr val="000000">
                  <a:alpha val="8000"/>
                </a:srgbClr>
              </a:gs>
              <a:gs pos="76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Icono&#10;&#10;El contenido generado por IA puede ser incorrecto.">
            <a:extLst>
              <a:ext uri="{FF2B5EF4-FFF2-40B4-BE49-F238E27FC236}">
                <a16:creationId xmlns:a16="http://schemas.microsoft.com/office/drawing/2014/main" id="{45751C8D-563B-2C3C-7DA6-E295E829A0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66" b="9898"/>
          <a:stretch>
            <a:fillRect/>
          </a:stretch>
        </p:blipFill>
        <p:spPr>
          <a:xfrm>
            <a:off x="1826653" y="1801891"/>
            <a:ext cx="2593464" cy="2593464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pic>
        <p:nvPicPr>
          <p:cNvPr id="3" name="Imagen 2" descr="Una multitud de gente en la calle&#10;&#10;El contenido generado por IA puede ser incorrecto.">
            <a:extLst>
              <a:ext uri="{FF2B5EF4-FFF2-40B4-BE49-F238E27FC236}">
                <a16:creationId xmlns:a16="http://schemas.microsoft.com/office/drawing/2014/main" id="{12882CB5-E968-EB03-3EFA-2EBF773DF1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51" r="39399" b="2"/>
          <a:stretch>
            <a:fillRect/>
          </a:stretch>
        </p:blipFill>
        <p:spPr>
          <a:xfrm>
            <a:off x="4813890" y="1801891"/>
            <a:ext cx="2593464" cy="2593464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13CBED8-D755-5121-CFD5-926F0F1ED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88" r="20759" b="-3"/>
          <a:stretch>
            <a:fillRect/>
          </a:stretch>
        </p:blipFill>
        <p:spPr>
          <a:xfrm>
            <a:off x="7801127" y="1801891"/>
            <a:ext cx="2593464" cy="2593464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12F7796-FA67-98F5-CEE1-4BAE0B858E76}"/>
              </a:ext>
            </a:extLst>
          </p:cNvPr>
          <p:cNvSpPr txBox="1"/>
          <p:nvPr/>
        </p:nvSpPr>
        <p:spPr>
          <a:xfrm>
            <a:off x="3621238" y="6177377"/>
            <a:ext cx="5375563" cy="671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https://www.acede.org/en/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https://www.linkedin.com/company/asociacionacede/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n 11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F44CF6C4-8612-8875-2D07-AE5B8ABA0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251" y="4877563"/>
            <a:ext cx="2768742" cy="92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14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AF0B3-0CEC-A485-8504-849D803EE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22E941-6B9A-43FE-D5E4-500C128B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9" y="488003"/>
            <a:ext cx="6125964" cy="90698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>
                <a:latin typeface="Calibri" panose="020F0502020204030204" pitchFamily="34" charset="0"/>
                <a:cs typeface="Calibri" panose="020F0502020204030204" pitchFamily="34" charset="0"/>
              </a:rPr>
              <a:t>Who are we?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3FC6F9C-CC08-1498-7C0D-93559835E2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71369" y="1949823"/>
            <a:ext cx="3648757" cy="43533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ACEDE is Spain’s leading academic association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Management and Business Economics, connecting researchers, educators, and institutions.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Our mission: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advance rigorous research, professional development, and scholarly exchange with real societal relevance.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How we operate: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 member-driven community that organizes flagship events and year-round initiatives structured around thematic divisions.</a:t>
            </a: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15506C1-47DF-780B-6109-12878B82A1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01" r="15343" b="3"/>
          <a:stretch>
            <a:fillRect/>
          </a:stretch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CBD91A1-92D1-71FF-A23F-81D3B00826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79" r="6029" b="-1"/>
          <a:stretch>
            <a:fillRect/>
          </a:stretch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3" name="Imagen 2" descr="Captura de pantalla de un celular con la foto de un grupo de personas&#10;&#10;El contenido generado por IA puede ser incorrecto.">
            <a:extLst>
              <a:ext uri="{FF2B5EF4-FFF2-40B4-BE49-F238E27FC236}">
                <a16:creationId xmlns:a16="http://schemas.microsoft.com/office/drawing/2014/main" id="{7DEB41C3-376C-B189-ED61-8940AFFD6A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894" r="22616" b="-3"/>
          <a:stretch>
            <a:fillRect/>
          </a:stretch>
        </p:blipFill>
        <p:spPr>
          <a:xfrm>
            <a:off x="5506277" y="1728035"/>
            <a:ext cx="4330925" cy="4353339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086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3D0725-5263-1ED4-9F54-0182F9DC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4565072" cy="1938076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ACEDE in numbers &amp; trajectory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22AAB81-8B3A-2748-1D3F-F56A4C617A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62000" y="1642856"/>
            <a:ext cx="4752975" cy="42388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Founded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1990</a:t>
            </a:r>
            <a:endParaRPr kumimoji="0" lang="es-ES" altLang="es-ES" sz="16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900+ </a:t>
            </a: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(2025)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primarily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Spain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representation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across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nearly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Spanish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universities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schools</a:t>
            </a:r>
            <a:endParaRPr kumimoji="0" lang="es-ES" altLang="es-ES" sz="16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thematic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divisions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Management;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Entrepreneurship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Marketing;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Finance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Human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Business &amp;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Society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International Management;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Business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Career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Network (ECN)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created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~150 </a:t>
            </a: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highly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active </a:t>
            </a: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early-career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researchers</a:t>
            </a:r>
            <a:endParaRPr kumimoji="0" lang="es-ES" altLang="es-ES" sz="16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Annual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international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conference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(June):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~550 </a:t>
            </a: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attendees</a:t>
            </a:r>
            <a:endParaRPr kumimoji="0" lang="es-ES" altLang="es-ES" sz="16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-round </a:t>
            </a: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division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workshops and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webinars</a:t>
            </a:r>
            <a:endParaRPr kumimoji="0" lang="es-ES" altLang="es-ES" sz="16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Monthly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connecting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announcing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opportunities</a:t>
            </a:r>
            <a:endParaRPr kumimoji="0" lang="es-ES" altLang="es-ES" sz="16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Business Research </a:t>
            </a:r>
            <a:r>
              <a:rPr kumimoji="0" lang="es-ES" altLang="es-ES" sz="16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Quarterly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(BRQ):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ACEDE’s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flagship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endParaRPr kumimoji="0" lang="es-ES" altLang="es-ES" sz="16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EAAE3F7-CF04-9F9E-A39B-6052C09846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05" r="-1" b="5066"/>
          <a:stretch>
            <a:fillRect/>
          </a:stretch>
        </p:blipFill>
        <p:spPr>
          <a:xfrm>
            <a:off x="6165485" y="1002504"/>
            <a:ext cx="6026515" cy="3055043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F3DDD20-1BE3-B155-64FC-7DE7B65E39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057"/>
          <a:stretch>
            <a:fillRect/>
          </a:stretch>
        </p:blipFill>
        <p:spPr>
          <a:xfrm>
            <a:off x="6041488" y="4084983"/>
            <a:ext cx="6150512" cy="2514604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845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6B0F9-A003-A1CB-3EFB-477E1B80D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7E9D20-17FB-74E1-6D53-5EB43A6FEA3B}"/>
              </a:ext>
            </a:extLst>
          </p:cNvPr>
          <p:cNvSpPr txBox="1">
            <a:spLocks/>
          </p:cNvSpPr>
          <p:nvPr/>
        </p:nvSpPr>
        <p:spPr>
          <a:xfrm>
            <a:off x="977899" y="147205"/>
            <a:ext cx="5251316" cy="1248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do we do?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BD6BA9-1ACF-746C-8278-78C43E23138C}"/>
              </a:ext>
            </a:extLst>
          </p:cNvPr>
          <p:cNvSpPr txBox="1">
            <a:spLocks/>
          </p:cNvSpPr>
          <p:nvPr/>
        </p:nvSpPr>
        <p:spPr>
          <a:xfrm>
            <a:off x="860298" y="1066526"/>
            <a:ext cx="5235702" cy="5229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Flagship initiatives (annual)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22860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Annual in-person conference: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~550 attendees · ~400 presentations</a:t>
            </a:r>
          </a:p>
          <a:p>
            <a:pPr lvl="1" indent="-22860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In-person division workshops: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~40–120 participants</a:t>
            </a:r>
          </a:p>
          <a:p>
            <a:pPr lvl="1" indent="-22860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Online training &amp; professional development: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~50 virtual events/year · ~30–180 participants per event</a:t>
            </a:r>
          </a:p>
          <a:p>
            <a:pPr lvl="1" indent="-22860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Doctoral Program Network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a structured platform connecting doctoral students and supervisors to share training, mentoring, and mobility opportunities </a:t>
            </a:r>
          </a:p>
          <a:p>
            <a:pPr indent="-22860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International reach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22860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Business Research Quarterly (BRQ):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ACEDE’s flagship journal with strong international visibility in major academic rankings</a:t>
            </a:r>
          </a:p>
          <a:p>
            <a:pPr lvl="1" indent="-22860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Global engagement with international visiting scholars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for seminars and doctoral development activities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F61E5C9-C90E-6A0E-2D15-911B2AEDC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30" r="26377" b="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4785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DF7959-1E98-4A4B-C193-6CBB9939A4E7}"/>
              </a:ext>
            </a:extLst>
          </p:cNvPr>
          <p:cNvSpPr txBox="1"/>
          <p:nvPr/>
        </p:nvSpPr>
        <p:spPr>
          <a:xfrm>
            <a:off x="1513398" y="3637128"/>
            <a:ext cx="9165204" cy="15879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Our partnerships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9B130F1-CBA7-4431-B821-F88949C0E4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978" y="865019"/>
            <a:ext cx="2299137" cy="2531684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18801D6-A286-4666-A61D-F7177BB597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4" y="1014714"/>
            <a:ext cx="2104785" cy="223115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A727C44-B6E1-68AA-1608-06A3BE31E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23" y="1902806"/>
            <a:ext cx="1377732" cy="403707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519B2C-6AAA-4729-A64B-8A55A06828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525455" y="1026454"/>
            <a:ext cx="2203433" cy="212930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FE92761-D4A8-4823-A18B-685088E104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375489" y="858298"/>
            <a:ext cx="2503365" cy="24656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E37340-4D98-062D-5E3D-80909AC74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45" y="1872987"/>
            <a:ext cx="1351722" cy="461563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666ED1E-25EB-48D9-8568-7F19B6BECE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6032" y="873324"/>
            <a:ext cx="2372066" cy="2578683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FFD3B06-AF06-421C-A290-681BC2739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96878" y="1025798"/>
            <a:ext cx="2171549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E7DFDFA-779C-2853-A40C-CED9E4A15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388" y="1897625"/>
            <a:ext cx="1438800" cy="412287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39E5FDC-2624-4BF8-82F2-90664FC65F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21239" y="1014566"/>
            <a:ext cx="2231314" cy="22325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4E864A8-F363-45E0-856E-D368F89442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669375" y="838253"/>
            <a:ext cx="2535041" cy="25852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4B37902-2734-03DD-BDA8-5FDCA334D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4038" y="1583644"/>
            <a:ext cx="1276819" cy="9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98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B05004-3D48-27E3-C8EF-0E5B6C865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7718FD2-CB69-DD9C-4AE8-A95D2D951677}"/>
              </a:ext>
            </a:extLst>
          </p:cNvPr>
          <p:cNvSpPr txBox="1">
            <a:spLocks/>
          </p:cNvSpPr>
          <p:nvPr/>
        </p:nvSpPr>
        <p:spPr>
          <a:xfrm>
            <a:off x="672508" y="-97767"/>
            <a:ext cx="3816095" cy="150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values do we stand for?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365FA5F-7564-BFD0-3EAB-9F4B1DB14619}"/>
              </a:ext>
            </a:extLst>
          </p:cNvPr>
          <p:cNvSpPr txBox="1">
            <a:spLocks/>
          </p:cNvSpPr>
          <p:nvPr/>
        </p:nvSpPr>
        <p:spPr>
          <a:xfrm>
            <a:off x="371475" y="1410304"/>
            <a:ext cx="5572125" cy="500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Ethical research conduct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 promote high-quality scholarship grounded in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robust methods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(quantitative and qualitative), with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transparency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practices that enable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reproducibility and replicability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indent="-22860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Academic relevance and societal impact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 support research and teaching that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advances knowledge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contributes to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collective well-being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aiming for positive impact on today’s major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economic, social, and environmental challenges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indent="-22860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Inclusivity and diversity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 foster a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diverse and inclusive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association, welcoming a wide range of voices, cultures, genders, and scholarly approaches in an environment of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respect and collaboration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indent="-22860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 build a strong sense of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belonging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support members’ needs, act as an interlocutor with institutions, and strengthen meaningful connections through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mutual support and collaboration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8900852-5019-3BD8-69AE-EEF9169CBE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15" r="-1" b="17784"/>
          <a:stretch>
            <a:fillRect/>
          </a:stretch>
        </p:blipFill>
        <p:spPr>
          <a:xfrm>
            <a:off x="6096000" y="604102"/>
            <a:ext cx="6095999" cy="3090266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FC4F43C-0708-8294-EBB5-F8CC38C616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98" r="1" b="1"/>
          <a:stretch>
            <a:fillRect/>
          </a:stretch>
        </p:blipFill>
        <p:spPr>
          <a:xfrm>
            <a:off x="5815583" y="3802961"/>
            <a:ext cx="6383526" cy="2609871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218876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2D35B-578D-2171-2249-8DC04DC03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790BEDB-9DA3-EEB0-FEC9-85951B2BAF82}"/>
              </a:ext>
            </a:extLst>
          </p:cNvPr>
          <p:cNvSpPr txBox="1"/>
          <p:nvPr/>
        </p:nvSpPr>
        <p:spPr>
          <a:xfrm>
            <a:off x="3005447" y="5227525"/>
            <a:ext cx="6181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https://www.acede.org/en/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https://www.linkedin.com/company/asociacionacede/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86233D6-812A-2F1D-F346-EB92534DA3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370"/>
          <a:stretch>
            <a:fillRect/>
          </a:stretch>
        </p:blipFill>
        <p:spPr>
          <a:xfrm>
            <a:off x="2747064" y="1000056"/>
            <a:ext cx="6837589" cy="195785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DC477C7-2798-31AB-D69B-58FEADA37549}"/>
              </a:ext>
            </a:extLst>
          </p:cNvPr>
          <p:cNvSpPr txBox="1"/>
          <p:nvPr/>
        </p:nvSpPr>
        <p:spPr>
          <a:xfrm>
            <a:off x="4708087" y="3900095"/>
            <a:ext cx="26917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  <a:r>
              <a:rPr lang="es-ES" sz="6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91315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ba3a218-a691-4864-8b93-86a11c08ab3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B5D79CFCF4A624B82A44F0AF343F56D" ma:contentTypeVersion="16" ma:contentTypeDescription="Crear nuevo documento." ma:contentTypeScope="" ma:versionID="def037d097ab0ff3c1ae83119d4ec0a6">
  <xsd:schema xmlns:xsd="http://www.w3.org/2001/XMLSchema" xmlns:xs="http://www.w3.org/2001/XMLSchema" xmlns:p="http://schemas.microsoft.com/office/2006/metadata/properties" xmlns:ns3="4f9127e8-fbc1-44a7-9e89-19f39df763f5" xmlns:ns4="aba3a218-a691-4864-8b93-86a11c08ab3f" targetNamespace="http://schemas.microsoft.com/office/2006/metadata/properties" ma:root="true" ma:fieldsID="09d6274fbc39e765ff1502618d1f1881" ns3:_="" ns4:_="">
    <xsd:import namespace="4f9127e8-fbc1-44a7-9e89-19f39df763f5"/>
    <xsd:import namespace="aba3a218-a691-4864-8b93-86a11c08ab3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9127e8-fbc1-44a7-9e89-19f39df763f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a3a218-a691-4864-8b93-86a11c08ab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121539-52E0-4A12-B7BB-A9E325053CDB}">
  <ds:schemaRefs>
    <ds:schemaRef ds:uri="http://www.w3.org/XML/1998/namespace"/>
    <ds:schemaRef ds:uri="4f9127e8-fbc1-44a7-9e89-19f39df763f5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aba3a218-a691-4864-8b93-86a11c08ab3f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BC5C5DA-B3B2-4190-8666-D646387582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B9D52A-4DD5-45A9-B1CE-7998AC6151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9127e8-fbc1-44a7-9e89-19f39df763f5"/>
    <ds:schemaRef ds:uri="aba3a218-a691-4864-8b93-86a11c08ab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</TotalTime>
  <Words>421</Words>
  <Application>Microsoft Office PowerPoint</Application>
  <PresentationFormat>Panorámica</PresentationFormat>
  <Paragraphs>33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Meiryo</vt:lpstr>
      <vt:lpstr>Arial</vt:lpstr>
      <vt:lpstr>Calibri</vt:lpstr>
      <vt:lpstr>Tema de Office</vt:lpstr>
      <vt:lpstr>Presentación de PowerPoint</vt:lpstr>
      <vt:lpstr>Who are we?</vt:lpstr>
      <vt:lpstr>ACEDE in numbers &amp; trajectory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Carmen Cabello Medina</dc:creator>
  <cp:lastModifiedBy>FELIX JAVIER LOPEZ ITURRIAGA</cp:lastModifiedBy>
  <cp:revision>10</cp:revision>
  <dcterms:created xsi:type="dcterms:W3CDTF">2025-06-02T15:37:09Z</dcterms:created>
  <dcterms:modified xsi:type="dcterms:W3CDTF">2026-01-15T13:05:09Z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0x0101001B5D79CFCF4A624B82A44F0AF343F56D</vt:lpwstr>
  </property>
</Properties>
</file>